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63" r:id="rId4"/>
    <p:sldId id="262" r:id="rId5"/>
    <p:sldId id="264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van" initials="E" lastIdx="1" clrIdx="0">
    <p:extLst>
      <p:ext uri="{19B8F6BF-5375-455C-9EA6-DF929625EA0E}">
        <p15:presenceInfo xmlns:p15="http://schemas.microsoft.com/office/powerpoint/2012/main" userId="Ev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5" autoAdjust="0"/>
    <p:restoredTop sz="48490" autoAdjust="0"/>
  </p:normalViewPr>
  <p:slideViewPr>
    <p:cSldViewPr snapToGrid="0">
      <p:cViewPr varScale="1">
        <p:scale>
          <a:sx n="38" d="100"/>
          <a:sy n="38" d="100"/>
        </p:scale>
        <p:origin x="178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1652A-C612-4B6B-AE00-66132E292BB5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290807-E1F9-40BF-B4A2-BB3741ED1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621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During this presentation I will give several quick fixes for</a:t>
            </a:r>
            <a:r>
              <a:rPr lang="en-US" baseline="0" dirty="0" smtClean="0"/>
              <a:t> run on sentences.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90807-E1F9-40BF-B4A2-BB3741ED1F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278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First:</a:t>
            </a:r>
          </a:p>
          <a:p>
            <a:endParaRPr lang="en-US" dirty="0" smtClean="0"/>
          </a:p>
          <a:p>
            <a:r>
              <a:rPr lang="en-US" dirty="0" smtClean="0"/>
              <a:t>What is a sentence? Usually we consider a</a:t>
            </a:r>
            <a:r>
              <a:rPr lang="en-US" baseline="0" dirty="0" smtClean="0"/>
              <a:t> sentence a complete idea. The subject of the sentence should be obvious, and the subject should be doing something. (</a:t>
            </a:r>
            <a:r>
              <a:rPr lang="en-US" baseline="0" dirty="0" err="1" smtClean="0"/>
              <a:t>Unkown</a:t>
            </a:r>
            <a:r>
              <a:rPr lang="en-US" baseline="0" dirty="0" smtClean="0"/>
              <a:t>, 2001)</a:t>
            </a:r>
          </a:p>
          <a:p>
            <a:endParaRPr lang="en-US" baseline="0" dirty="0" smtClean="0"/>
          </a:p>
          <a:p>
            <a:r>
              <a:rPr lang="en-US" baseline="0" dirty="0" smtClean="0"/>
              <a:t>“The wind rustles the leaves.” The subject is wind, and its action is rustling.</a:t>
            </a:r>
          </a:p>
          <a:p>
            <a:r>
              <a:rPr lang="en-US" baseline="0" dirty="0" smtClean="0"/>
              <a:t>“He smells the storm coming.” The subject is “he” and his action is smelling.</a:t>
            </a:r>
          </a:p>
          <a:p>
            <a:r>
              <a:rPr lang="en-US" baseline="0" dirty="0" smtClean="0"/>
              <a:t>“He left his umbrella at home.” The action is left, because “he,” the subject, forgot the umbrella.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On appear:</a:t>
            </a:r>
          </a:p>
          <a:p>
            <a:endParaRPr lang="en-US" baseline="0" dirty="0" smtClean="0"/>
          </a:p>
          <a:p>
            <a:r>
              <a:rPr lang="en-US" baseline="0" dirty="0" smtClean="0"/>
              <a:t>You may try to jam all these independent clauses together, but there are too many ideas.  To many ideas create run-on sentences if they are not separated. All the ideas are jockeying for position to be first in your readers mind.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Last:</a:t>
            </a:r>
          </a:p>
          <a:p>
            <a:endParaRPr lang="en-US" b="1" baseline="0" dirty="0" smtClean="0"/>
          </a:p>
          <a:p>
            <a:r>
              <a:rPr lang="en-US" baseline="0" dirty="0" smtClean="0"/>
              <a:t>I used myenglishteacher.net to guide me with the definitions of sentences and run-on sentences; also, I will be using the same site as a guide to fixing run-on sentences.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90807-E1F9-40BF-B4A2-BB3741ED1F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433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First:</a:t>
            </a:r>
            <a:endParaRPr lang="en-US" b="0" dirty="0" smtClean="0"/>
          </a:p>
          <a:p>
            <a:endParaRPr lang="en-US" b="0" dirty="0" smtClean="0"/>
          </a:p>
          <a:p>
            <a:r>
              <a:rPr lang="en-US" b="0" dirty="0" smtClean="0"/>
              <a:t>Short sentences are okay.</a:t>
            </a:r>
            <a:r>
              <a:rPr lang="en-US" b="0" baseline="0" dirty="0" smtClean="0"/>
              <a:t> Feel free to have each idea be completely separated by a period. It might be useful in your writing to have the reader slow down, or chunk each idea.</a:t>
            </a:r>
          </a:p>
          <a:p>
            <a:endParaRPr lang="en-US" b="0" baseline="0" dirty="0" smtClean="0"/>
          </a:p>
          <a:p>
            <a:r>
              <a:rPr lang="en-US" b="1" baseline="0" dirty="0" smtClean="0"/>
              <a:t>Second:</a:t>
            </a:r>
            <a:endParaRPr lang="en-US" b="0" baseline="0" dirty="0" smtClean="0"/>
          </a:p>
          <a:p>
            <a:endParaRPr lang="en-US" b="0" baseline="0" dirty="0" smtClean="0"/>
          </a:p>
          <a:p>
            <a:r>
              <a:rPr lang="en-US" b="0" baseline="0" dirty="0" smtClean="0"/>
              <a:t>If ideas go together, using a comma and a conjunction can combine the ideas without overwhelming the reader.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90807-E1F9-40BF-B4A2-BB3741ED1FE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169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First:</a:t>
            </a:r>
            <a:endParaRPr lang="en-US" b="0" dirty="0" smtClean="0"/>
          </a:p>
          <a:p>
            <a:endParaRPr lang="en-US" b="0" dirty="0" smtClean="0"/>
          </a:p>
          <a:p>
            <a:r>
              <a:rPr lang="en-US" b="0" dirty="0" smtClean="0"/>
              <a:t>Semicolons, the symbol with the dot over the comma, can be used combine two</a:t>
            </a:r>
            <a:r>
              <a:rPr lang="en-US" b="0" baseline="0" dirty="0" smtClean="0"/>
              <a:t> independent clauses. </a:t>
            </a:r>
          </a:p>
          <a:p>
            <a:endParaRPr lang="en-US" b="0" baseline="0" dirty="0" smtClean="0"/>
          </a:p>
          <a:p>
            <a:r>
              <a:rPr lang="en-US" b="1" baseline="0" dirty="0" smtClean="0"/>
              <a:t>Second:</a:t>
            </a:r>
          </a:p>
          <a:p>
            <a:endParaRPr lang="en-US" b="0" baseline="0" dirty="0" smtClean="0"/>
          </a:p>
          <a:p>
            <a:r>
              <a:rPr lang="en-US" b="0" baseline="0" dirty="0" smtClean="0"/>
              <a:t>Connecting words can be used with semicolons to emphasize why the two independent clauses are connected. “He could smell the storm in the air; unfortunately, he left his umbrella at home.” Its clear that the subject will have consequences because he left his umbrella at home. Be sure to follow the connecting word with a comma. (Unknown, 2001)</a:t>
            </a:r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90807-E1F9-40BF-B4A2-BB3741ED1FE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9340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First:</a:t>
            </a:r>
            <a:r>
              <a:rPr lang="en-US" b="0" baseline="0" dirty="0" smtClean="0"/>
              <a:t> </a:t>
            </a:r>
          </a:p>
          <a:p>
            <a:endParaRPr lang="en-US" b="0" baseline="0" dirty="0" smtClean="0"/>
          </a:p>
          <a:p>
            <a:r>
              <a:rPr lang="en-US" b="0" baseline="0" dirty="0" smtClean="0"/>
              <a:t>Its important to make sure the two clauses you are combining work well together. (</a:t>
            </a:r>
            <a:r>
              <a:rPr lang="en-US" b="0" baseline="0" dirty="0" err="1" smtClean="0"/>
              <a:t>Unkown</a:t>
            </a:r>
            <a:r>
              <a:rPr lang="en-US" b="0" baseline="0" dirty="0" smtClean="0"/>
              <a:t>, 2001) The wind rustling seems to have nothing to do with Jacob playing Hockey, but when you separate the clauses with a period, the first sentence turns into setting the scene for Jacob.</a:t>
            </a:r>
          </a:p>
          <a:p>
            <a:endParaRPr lang="en-US" b="0" baseline="0" dirty="0" smtClean="0"/>
          </a:p>
          <a:p>
            <a:r>
              <a:rPr lang="en-US" b="1" baseline="0" dirty="0" smtClean="0"/>
              <a:t>Second:</a:t>
            </a:r>
            <a:endParaRPr lang="en-US" b="0" baseline="0" dirty="0" smtClean="0"/>
          </a:p>
          <a:p>
            <a:endParaRPr lang="en-US" b="0" baseline="0" dirty="0" smtClean="0"/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“There are many words in English that cue our readers to relationships between sentences</a:t>
            </a:r>
            <a:r>
              <a:rPr lang="en-US" b="0" baseline="0" dirty="0" smtClean="0"/>
              <a:t>.” (Berry, C. &amp; </a:t>
            </a:r>
            <a:r>
              <a:rPr lang="en-US" b="0" baseline="0" dirty="0" err="1" smtClean="0"/>
              <a:t>Brizee</a:t>
            </a:r>
            <a:r>
              <a:rPr lang="en-US" b="0" baseline="0" dirty="0" smtClean="0"/>
              <a:t>, A., 2013) </a:t>
            </a:r>
            <a:r>
              <a:rPr lang="en-US" b="0" baseline="0" dirty="0" smtClean="0"/>
              <a:t>“He could smell the storm in the air; unfortunately, he left his umbrella at home.” If you change “unfortunately” to “consequently” it implies that because he could smell a storm he forgot his umbrella. This make no sense! Use connecting words that help convey the meaning. 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90807-E1F9-40BF-B4A2-BB3741ED1FE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9877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First:</a:t>
            </a:r>
          </a:p>
          <a:p>
            <a:r>
              <a:rPr lang="en-US" dirty="0" smtClean="0"/>
              <a:t>I hope this was</a:t>
            </a:r>
            <a:r>
              <a:rPr lang="en-US" baseline="0" dirty="0" smtClean="0"/>
              <a:t> helpful. Thank you for your time.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Second:</a:t>
            </a:r>
          </a:p>
          <a:p>
            <a:r>
              <a:rPr lang="en-US" baseline="0" dirty="0" smtClean="0"/>
              <a:t>I used OWL from Purdue and myenglishteacher.net for building the content. If you would like to test your understanding of run on sentences, myenglishteacher.net has some quizzes. The fixes I mention here are just more examples of the methods from myenglishteacher.net.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Last:</a:t>
            </a:r>
          </a:p>
          <a:p>
            <a:r>
              <a:rPr lang="en-US" baseline="0" dirty="0" smtClean="0"/>
              <a:t>If you have any questions leave a comment below the video. I’ll answer when I can. [note: this is for when we turn this into a YouTube video. If I was presenting this to a group face to face, I would have a Questions page ready.]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90807-E1F9-40BF-B4A2-BB3741ED1FE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19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0">
                      <a:schemeClr val="tx1"/>
                    </a:gs>
                    <a:gs pos="68000">
                      <a:srgbClr val="F1F1F1"/>
                    </a:gs>
                    <a:gs pos="100000">
                      <a:schemeClr val="bg1">
                        <a:lumMod val="11000"/>
                        <a:lumOff val="89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defRPr>
            </a:lvl1pPr>
          </a:lstStyle>
          <a:p>
            <a:pPr lvl="0" algn="r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vert="horz" lIns="91440" tIns="45720" rIns="91440" bIns="45720" rtlCol="0"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</a:lstStyle>
          <a:p>
            <a:pPr marL="0" lvl="0" indent="0" algn="r">
              <a:buNone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10/1/2013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10/1/2013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10/1/2013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10/1/2013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10/1/2013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10/1/2013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10/1/2013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10/1/2013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10/1/2013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10/1/2013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32000"/>
                        <a:lumOff val="68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10/1/2013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10/1/2013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10/1/2013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10/1/2013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10/1/2013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10/1/2013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10/1/2013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10/1/2013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13000"/>
                  <a:lumOff val="87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owl.english.purdue.edu/owl/resource/600/01/" TargetMode="External"/><Relationship Id="rId7" Type="http://schemas.openxmlformats.org/officeDocument/2006/relationships/hyperlink" Target="http://www.myenglishteacher.net/runonsentences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pclipart.com/science/biology/human_locomotion_running.png.html" TargetMode="External"/><Relationship Id="rId5" Type="http://schemas.openxmlformats.org/officeDocument/2006/relationships/hyperlink" Target="http://www.wpclipart.com/images/mime/mime_pngT.png" TargetMode="External"/><Relationship Id="rId4" Type="http://schemas.openxmlformats.org/officeDocument/2006/relationships/hyperlink" Target="http://www.wpclipart.com/signs_symbol/gesture_mood/string_finger_to_remember_T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Run-On </a:t>
            </a:r>
            <a:r>
              <a:rPr lang="en-US" dirty="0" smtClean="0"/>
              <a:t>Sentences.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491345"/>
            <a:ext cx="9144000" cy="957055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Evan </a:t>
            </a:r>
            <a:r>
              <a:rPr lang="en-US" dirty="0" smtClean="0"/>
              <a:t>Willig</a:t>
            </a:r>
          </a:p>
          <a:p>
            <a:r>
              <a:rPr lang="en-US" dirty="0" smtClean="0"/>
              <a:t>IST 511</a:t>
            </a:r>
          </a:p>
          <a:p>
            <a:r>
              <a:rPr lang="en-US" dirty="0" smtClean="0"/>
              <a:t>Prof. Wisdom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29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Structure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Sentences need a subject, verb, and a clear idea.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Examples: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The wind rustles the leaves.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He smells the storm in the air.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He left his umbrella at home.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Run-on sentences have too many ideas.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The wind rustles the leaves and he smells the storm in the air but he left his umbrella at home.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0801" y="4895950"/>
            <a:ext cx="3132037" cy="1155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538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 With Periods or Commas.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Each idea can be its own sentence: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The wind rustles the leaves. He smells the storm in the air.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Combine </a:t>
            </a:r>
            <a:r>
              <a:rPr lang="en-US" dirty="0"/>
              <a:t>independent clauses with conjunctions and commas: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The wind rustles the leaves, and he smells the storm in the air.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26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Fix With Semicolons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Combine independent clauses with semicolons: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The wind rustles the leaves; he could smell the storm in the air.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Use connecting words and semicolons: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He could smell the storm in the air; unfortunately, he left </a:t>
            </a:r>
            <a:r>
              <a:rPr lang="en-US" dirty="0" smtClean="0"/>
              <a:t>the </a:t>
            </a:r>
            <a:r>
              <a:rPr lang="en-US" dirty="0" smtClean="0"/>
              <a:t>umbrella at home.  </a:t>
            </a:r>
            <a:endParaRPr lang="en-US" dirty="0"/>
          </a:p>
        </p:txBody>
      </p:sp>
      <p:pic>
        <p:nvPicPr>
          <p:cNvPr id="2050" name="Picture 2" descr="http://www.wpclipart.com/computer/keyboard_keys/smaller_keys/computer_key_Colon_Semicolon_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0300" y="365125"/>
            <a:ext cx="1333500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al 5"/>
          <p:cNvSpPr/>
          <p:nvPr/>
        </p:nvSpPr>
        <p:spPr>
          <a:xfrm>
            <a:off x="9915897" y="831272"/>
            <a:ext cx="731520" cy="731520"/>
          </a:xfrm>
          <a:prstGeom prst="ellipse">
            <a:avLst/>
          </a:prstGeom>
          <a:noFill/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Make sure the combined independent clauses make sense together: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The wind rustles the leaves; Jacob plays hockey.</a:t>
            </a:r>
          </a:p>
          <a:p>
            <a:pPr marL="0" indent="0">
              <a:buNone/>
            </a:pPr>
            <a:r>
              <a:rPr lang="en-US" dirty="0" smtClean="0"/>
              <a:t>Can be rewritten as: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The wind rustles the leaves. Jacob plays hockey.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Connecting words matter:</a:t>
            </a:r>
          </a:p>
          <a:p>
            <a:pPr marL="0" indent="0">
              <a:buNone/>
            </a:pPr>
            <a:r>
              <a:rPr lang="en-US" dirty="0"/>
              <a:t>	 He could smell the storm in the air; </a:t>
            </a:r>
            <a:r>
              <a:rPr lang="en-US" dirty="0" smtClean="0"/>
              <a:t>consequently, </a:t>
            </a:r>
            <a:r>
              <a:rPr lang="en-US" dirty="0"/>
              <a:t>he left the umbrella at home.</a:t>
            </a:r>
          </a:p>
        </p:txBody>
      </p:sp>
      <p:pic>
        <p:nvPicPr>
          <p:cNvPr id="1028" name="Picture 4" descr="http://www.wpclipart.com/signs_symbol/gesture_mood/string_finger_to_remember_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8900" y="33337"/>
            <a:ext cx="1104900" cy="165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370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Berry</a:t>
            </a:r>
            <a:r>
              <a:rPr lang="en-US" dirty="0" smtClean="0"/>
              <a:t>, C. &amp; </a:t>
            </a:r>
            <a:r>
              <a:rPr lang="en-US" dirty="0" err="1" smtClean="0"/>
              <a:t>Brizee</a:t>
            </a:r>
            <a:r>
              <a:rPr lang="en-US" dirty="0" smtClean="0"/>
              <a:t> , A. (2013) Improving sentence clarity. Retrieved on</a:t>
            </a:r>
          </a:p>
          <a:p>
            <a:pPr marL="457200" lvl="1" indent="0">
              <a:buNone/>
            </a:pPr>
            <a:r>
              <a:rPr lang="en-US" dirty="0" smtClean="0"/>
              <a:t> October 1, 2013. Retrieved from: </a:t>
            </a:r>
            <a:r>
              <a:rPr lang="en-US" dirty="0">
                <a:hlinkClick r:id="rId3"/>
              </a:rPr>
              <a:t>https://owl.english.purdue.edu/owl/resource/600/01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Serman</a:t>
            </a:r>
            <a:r>
              <a:rPr lang="en-US" dirty="0" smtClean="0"/>
              <a:t>, P. [</a:t>
            </a:r>
            <a:r>
              <a:rPr lang="en-US" dirty="0" err="1" smtClean="0"/>
              <a:t>png</a:t>
            </a:r>
            <a:r>
              <a:rPr lang="en-US" dirty="0" smtClean="0"/>
              <a:t>] </a:t>
            </a:r>
            <a:r>
              <a:rPr lang="en-US" i="1" dirty="0"/>
              <a:t>String finger to remember</a:t>
            </a:r>
            <a:r>
              <a:rPr lang="en-US" dirty="0"/>
              <a:t>. </a:t>
            </a:r>
            <a:r>
              <a:rPr lang="en-US" dirty="0" smtClean="0"/>
              <a:t>(2013). Retrieved October 1,</a:t>
            </a:r>
          </a:p>
          <a:p>
            <a:pPr marL="457200" lvl="1" indent="0">
              <a:buNone/>
            </a:pPr>
            <a:r>
              <a:rPr lang="en-US" dirty="0" smtClean="0"/>
              <a:t>2013</a:t>
            </a:r>
            <a:r>
              <a:rPr lang="en-US" dirty="0"/>
              <a:t>, from: 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www.wpclipart.com/signs_symbol/gesture_mood/string_finger_to_remember_T.png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Sherman, P. [</a:t>
            </a:r>
            <a:r>
              <a:rPr lang="en-US" dirty="0" err="1" smtClean="0"/>
              <a:t>png</a:t>
            </a:r>
            <a:r>
              <a:rPr lang="en-US" dirty="0" smtClean="0"/>
              <a:t>] </a:t>
            </a:r>
            <a:r>
              <a:rPr lang="en-US" i="1" dirty="0"/>
              <a:t>Computer key colon semicolon</a:t>
            </a:r>
            <a:r>
              <a:rPr lang="en-US" dirty="0"/>
              <a:t>. </a:t>
            </a:r>
            <a:r>
              <a:rPr lang="en-US" dirty="0" smtClean="0"/>
              <a:t>(2013). Retrieved </a:t>
            </a:r>
            <a:r>
              <a:rPr lang="en-US" dirty="0" err="1" smtClean="0"/>
              <a:t>Octobeer</a:t>
            </a:r>
            <a:r>
              <a:rPr lang="en-US" dirty="0" smtClean="0"/>
              <a:t> 1, </a:t>
            </a:r>
          </a:p>
          <a:p>
            <a:pPr marL="457200" lvl="1" indent="0">
              <a:buNone/>
            </a:pPr>
            <a:r>
              <a:rPr lang="en-US" dirty="0" smtClean="0"/>
              <a:t>2013</a:t>
            </a:r>
            <a:r>
              <a:rPr lang="en-US" dirty="0"/>
              <a:t>, from: </a:t>
            </a: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www.wpclipart.com/images/mime/mime_pngT.png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Sherman, P. [</a:t>
            </a:r>
            <a:r>
              <a:rPr lang="en-US" dirty="0" err="1" smtClean="0"/>
              <a:t>png</a:t>
            </a:r>
            <a:r>
              <a:rPr lang="en-US" dirty="0" smtClean="0"/>
              <a:t>] </a:t>
            </a:r>
            <a:r>
              <a:rPr lang="en-US" i="1" dirty="0"/>
              <a:t>H</a:t>
            </a:r>
            <a:r>
              <a:rPr lang="en-US" i="1" dirty="0" smtClean="0"/>
              <a:t>uman locomotion running.</a:t>
            </a:r>
            <a:r>
              <a:rPr lang="en-US" dirty="0" smtClean="0"/>
              <a:t> (2013</a:t>
            </a:r>
            <a:r>
              <a:rPr lang="en-US" dirty="0"/>
              <a:t>) Retrieved </a:t>
            </a:r>
            <a:r>
              <a:rPr lang="en-US" dirty="0" err="1"/>
              <a:t>Octobeer</a:t>
            </a:r>
            <a:r>
              <a:rPr lang="en-US" dirty="0"/>
              <a:t> 1,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2013, from: </a:t>
            </a:r>
            <a:r>
              <a:rPr lang="en-US" dirty="0" smtClean="0">
                <a:hlinkClick r:id="rId6"/>
              </a:rPr>
              <a:t>http</a:t>
            </a:r>
            <a:r>
              <a:rPr lang="en-US" dirty="0">
                <a:hlinkClick r:id="rId6"/>
              </a:rPr>
              <a:t>://</a:t>
            </a:r>
            <a:r>
              <a:rPr lang="en-US" dirty="0" smtClean="0">
                <a:hlinkClick r:id="rId6"/>
              </a:rPr>
              <a:t>www.wpclipart.com/science/biology/human_locomotion_running.png.html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Unknown </a:t>
            </a:r>
            <a:r>
              <a:rPr lang="en-US" dirty="0"/>
              <a:t>(2001) Stop! stop! stop! Lesson topic: run on sentences.</a:t>
            </a:r>
          </a:p>
          <a:p>
            <a:pPr marL="457200" lvl="1" indent="0">
              <a:buNone/>
            </a:pPr>
            <a:r>
              <a:rPr lang="en-US" dirty="0"/>
              <a:t> Retrieved on October 1, 2013. Retrieved from: </a:t>
            </a:r>
            <a:r>
              <a:rPr lang="en-US" dirty="0">
                <a:hlinkClick r:id="rId7"/>
              </a:rPr>
              <a:t>http://www.myenglishteacher.net/runonsentences.html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1560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4551"/>
      </a:dk2>
      <a:lt2>
        <a:srgbClr val="F2ACD2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3016C5A4-E631-4977-A608-ACFB475526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TC104033923[[fn=Depth]]</Template>
  <TotalTime>229</TotalTime>
  <Words>866</Words>
  <Application>Microsoft Office PowerPoint</Application>
  <PresentationFormat>Widescreen</PresentationFormat>
  <Paragraphs>103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Corbel</vt:lpstr>
      <vt:lpstr>Depth</vt:lpstr>
      <vt:lpstr>Run-On Sentences.</vt:lpstr>
      <vt:lpstr>Sentence Structure</vt:lpstr>
      <vt:lpstr>Fix With Periods or Commas.</vt:lpstr>
      <vt:lpstr>Fix With Semicolons</vt:lpstr>
      <vt:lpstr>Things to Remember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Evan</dc:creator>
  <cp:lastModifiedBy>Evan</cp:lastModifiedBy>
  <cp:revision>28</cp:revision>
  <dcterms:created xsi:type="dcterms:W3CDTF">2013-09-29T16:55:02Z</dcterms:created>
  <dcterms:modified xsi:type="dcterms:W3CDTF">2013-10-02T02:35:19Z</dcterms:modified>
</cp:coreProperties>
</file>